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4630400" cy="8229600"/>
  <p:notesSz cx="8229600" cy="14630400"/>
  <p:embeddedFontLst>
    <p:embeddedFont>
      <p:font typeface="Raleway" pitchFamily="2" charset="0"/>
      <p:regular r:id="rId15"/>
      <p:bold r:id="rId16"/>
    </p:embeddedFont>
    <p:embeddedFont>
      <p:font typeface="Roboto" panose="02000000000000000000" pitchFamily="2" charset="0"/>
      <p:regular r:id="rId17"/>
      <p:bold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1" autoAdjust="0"/>
    <p:restoredTop sz="94610"/>
  </p:normalViewPr>
  <p:slideViewPr>
    <p:cSldViewPr snapToGrid="0" snapToObjects="1">
      <p:cViewPr>
        <p:scale>
          <a:sx n="66" d="100"/>
          <a:sy n="66" d="100"/>
        </p:scale>
        <p:origin x="164" y="-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644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CECF3"/>
          </a:solidFill>
          <a:ln/>
        </p:spPr>
        <p:txBody>
          <a:bodyPr/>
          <a:lstStyle/>
          <a:p>
            <a:endParaRPr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xiVX1Mr4XDepz5Y5ysBhX981aynX7GBs" TargetMode="External"/><Relationship Id="rId2" Type="http://schemas.openxmlformats.org/officeDocument/2006/relationships/hyperlink" Target="https://github.com/manischaudhary/Healthcare-Fraud-Detection-System-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12" Type="http://schemas.openxmlformats.org/officeDocument/2006/relationships/image" Target="../media/image33.sv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7.svg"/><Relationship Id="rId11" Type="http://schemas.openxmlformats.org/officeDocument/2006/relationships/image" Target="../media/image32.png"/><Relationship Id="rId5" Type="http://schemas.openxmlformats.org/officeDocument/2006/relationships/image" Target="../media/image26.png"/><Relationship Id="rId10" Type="http://schemas.openxmlformats.org/officeDocument/2006/relationships/image" Target="../media/image31.svg"/><Relationship Id="rId4" Type="http://schemas.openxmlformats.org/officeDocument/2006/relationships/image" Target="../media/image25.svg"/><Relationship Id="rId9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80713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Healthcare Fraud Detection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620351" y="3905012"/>
            <a:ext cx="7216259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Distributed &amp; Scalable Data Engineering (DSCI 6007)</a:t>
            </a: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6620351" y="5095756"/>
            <a:ext cx="72162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850"/>
              </a:lnSpc>
            </a:pPr>
            <a:r>
              <a:rPr lang="en-US" sz="17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University of New Haven | Instructor: Dr. Sula </a:t>
            </a:r>
            <a:r>
              <a:rPr lang="en-US" dirty="0"/>
              <a:t>Ardiana</a:t>
            </a:r>
          </a:p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6280190" y="3564850"/>
            <a:ext cx="30480" cy="2148959"/>
          </a:xfrm>
          <a:prstGeom prst="rect">
            <a:avLst/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6280190" y="5968960"/>
            <a:ext cx="7556421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Team 9:</a:t>
            </a:r>
            <a:r>
              <a:rPr lang="en-US" sz="22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Karthik Kandimalla &amp; Manis Chaudhary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8669" y="680323"/>
            <a:ext cx="6800136" cy="4519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50"/>
              </a:lnSpc>
              <a:buNone/>
            </a:pPr>
            <a:r>
              <a:rPr lang="en-US" sz="28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Results and Fraud Detection Insights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778669" y="1493758"/>
            <a:ext cx="4237196" cy="477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94%</a:t>
            </a:r>
            <a:endParaRPr lang="en-US" sz="3750" dirty="0"/>
          </a:p>
        </p:txBody>
      </p:sp>
      <p:sp>
        <p:nvSpPr>
          <p:cNvPr id="4" name="Text 2"/>
          <p:cNvSpPr/>
          <p:nvPr/>
        </p:nvSpPr>
        <p:spPr>
          <a:xfrm>
            <a:off x="1993344" y="2151698"/>
            <a:ext cx="1807726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Model Accuracy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778669" y="2464237"/>
            <a:ext cx="423719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Random Forest demonstrated a high level of accuracy and effective balance between precision and recall for detecting fraud.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196602" y="1493758"/>
            <a:ext cx="4237196" cy="477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Top 50</a:t>
            </a:r>
            <a:endParaRPr lang="en-US" sz="3750" dirty="0"/>
          </a:p>
        </p:txBody>
      </p:sp>
      <p:sp>
        <p:nvSpPr>
          <p:cNvPr id="7" name="Text 5"/>
          <p:cNvSpPr/>
          <p:nvPr/>
        </p:nvSpPr>
        <p:spPr>
          <a:xfrm>
            <a:off x="6411278" y="2151698"/>
            <a:ext cx="1807726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High-Risk Providers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5196602" y="2464237"/>
            <a:ext cx="423719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successfully identified the top providers exhibiting statistically significant fraudulent claim patterns.</a:t>
            </a:r>
            <a:endParaRPr lang="en-US" sz="1100" dirty="0"/>
          </a:p>
        </p:txBody>
      </p:sp>
      <p:sp>
        <p:nvSpPr>
          <p:cNvPr id="9" name="Text 7"/>
          <p:cNvSpPr/>
          <p:nvPr/>
        </p:nvSpPr>
        <p:spPr>
          <a:xfrm>
            <a:off x="9614535" y="1493758"/>
            <a:ext cx="4237196" cy="4772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750"/>
              </a:lnSpc>
              <a:buNone/>
            </a:pPr>
            <a:r>
              <a:rPr lang="en-US" sz="3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2X</a:t>
            </a:r>
            <a:endParaRPr lang="en-US" sz="3750" dirty="0"/>
          </a:p>
        </p:txBody>
      </p:sp>
      <p:sp>
        <p:nvSpPr>
          <p:cNvPr id="10" name="Text 8"/>
          <p:cNvSpPr/>
          <p:nvPr/>
        </p:nvSpPr>
        <p:spPr>
          <a:xfrm>
            <a:off x="10829211" y="2151698"/>
            <a:ext cx="1807726" cy="2258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17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Anomalies Detected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9614535" y="2464237"/>
            <a:ext cx="4237196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1800"/>
              </a:lnSpc>
              <a:buNone/>
            </a:pPr>
            <a:r>
              <a:rPr lang="en-US" sz="11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specifically detected sophisticated anomalies such as duplicate billing and strategic upcoding of procedure codes.</a:t>
            </a:r>
            <a:endParaRPr lang="en-US" sz="1100" dirty="0"/>
          </a:p>
        </p:txBody>
      </p:sp>
      <p:pic>
        <p:nvPicPr>
          <p:cNvPr id="1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669" y="3252430"/>
            <a:ext cx="4134088" cy="4134088"/>
          </a:xfrm>
          <a:prstGeom prst="rect">
            <a:avLst/>
          </a:prstGeom>
        </p:spPr>
      </p:pic>
      <p:sp>
        <p:nvSpPr>
          <p:cNvPr id="13" name="Text 10"/>
          <p:cNvSpPr/>
          <p:nvPr/>
        </p:nvSpPr>
        <p:spPr>
          <a:xfrm>
            <a:off x="7499152" y="3234333"/>
            <a:ext cx="2306241" cy="2711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Actionable Intelligence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7499152" y="3649980"/>
            <a:ext cx="6360200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dashboards provide operations teams with provider-level fraud probability scores.</a:t>
            </a:r>
            <a:endParaRPr lang="en-US" sz="1100" dirty="0"/>
          </a:p>
        </p:txBody>
      </p:sp>
      <p:sp>
        <p:nvSpPr>
          <p:cNvPr id="15" name="Text 12"/>
          <p:cNvSpPr/>
          <p:nvPr/>
        </p:nvSpPr>
        <p:spPr>
          <a:xfrm>
            <a:off x="7499152" y="3932039"/>
            <a:ext cx="6360200" cy="2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These insights allow for targeted and efficient allocation of audit resources.</a:t>
            </a:r>
            <a:endParaRPr lang="en-US" sz="1100" dirty="0"/>
          </a:p>
        </p:txBody>
      </p:sp>
      <p:sp>
        <p:nvSpPr>
          <p:cNvPr id="16" name="Text 13"/>
          <p:cNvSpPr/>
          <p:nvPr/>
        </p:nvSpPr>
        <p:spPr>
          <a:xfrm>
            <a:off x="7499152" y="4214098"/>
            <a:ext cx="6360200" cy="4629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system offers a scalable foundation for continuous monitoring and adaptive defense against new fraud schemes.</a:t>
            </a:r>
            <a:endParaRPr lang="en-US" sz="11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035"/>
    </mc:Choice>
    <mc:Fallback xmlns="">
      <p:transition spd="slow" advTm="68035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325117" y="2378749"/>
            <a:ext cx="7434263" cy="9292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7300"/>
              </a:lnSpc>
              <a:buNone/>
            </a:pPr>
            <a:r>
              <a:rPr lang="en-US" sz="5850" b="1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Thank You</a:t>
            </a:r>
            <a:endParaRPr lang="en-US" sz="5850" dirty="0"/>
          </a:p>
        </p:txBody>
      </p:sp>
      <p:sp>
        <p:nvSpPr>
          <p:cNvPr id="3" name="Text 1"/>
          <p:cNvSpPr/>
          <p:nvPr/>
        </p:nvSpPr>
        <p:spPr>
          <a:xfrm>
            <a:off x="5004554" y="3550444"/>
            <a:ext cx="4621292" cy="538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00"/>
              </a:lnSpc>
              <a:buNone/>
            </a:pPr>
            <a:endParaRPr lang="en-US" sz="3350" dirty="0"/>
          </a:p>
        </p:txBody>
      </p:sp>
      <p:sp>
        <p:nvSpPr>
          <p:cNvPr id="4" name="Text 2"/>
          <p:cNvSpPr/>
          <p:nvPr/>
        </p:nvSpPr>
        <p:spPr>
          <a:xfrm>
            <a:off x="793790" y="4412337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Team 9: Karthik Kandimalla &amp; Manis Chaudhary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793790" y="4999553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Distributed &amp; Scalable Data Engineering (DSCI 6007)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793790" y="5586770"/>
            <a:ext cx="13042821" cy="3448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University of New Haven</a:t>
            </a:r>
            <a:endParaRPr lang="en-US" sz="16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A0B5D1B-81BF-FFCF-BAE8-95A69E72091D}"/>
              </a:ext>
            </a:extLst>
          </p:cNvPr>
          <p:cNvSpPr txBox="1"/>
          <p:nvPr/>
        </p:nvSpPr>
        <p:spPr>
          <a:xfrm>
            <a:off x="869795" y="3217310"/>
            <a:ext cx="11809142" cy="7584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2700"/>
              </a:lnSpc>
            </a:pPr>
            <a:r>
              <a:rPr lang="en-US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GitHub Link: </a:t>
            </a:r>
            <a:r>
              <a:rPr lang="en-US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2"/>
              </a:rPr>
              <a:t>https://github.com/manischaudhary/Healthcare-Fraud-Detection-System-</a:t>
            </a:r>
            <a:endParaRPr lang="en-US" dirty="0">
              <a:solidFill>
                <a:srgbClr val="3C3939"/>
              </a:solidFill>
              <a:latin typeface="Roboto" pitchFamily="34" charset="0"/>
              <a:ea typeface="Roboto" pitchFamily="34" charset="-122"/>
              <a:cs typeface="Roboto" pitchFamily="34" charset="-120"/>
            </a:endParaRPr>
          </a:p>
          <a:p>
            <a:pPr>
              <a:lnSpc>
                <a:spcPts val="2700"/>
              </a:lnSpc>
            </a:pPr>
            <a:r>
              <a:rPr lang="en-US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Presentation video folder link: </a:t>
            </a:r>
            <a:r>
              <a:rPr lang="en-US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  <a:hlinkClick r:id="rId3"/>
              </a:rPr>
              <a:t>https://drive.google.com/drive/folders/1xiVX1Mr4XDepz5Y5ysBhX981aynX7GBs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92169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76"/>
    </mc:Choice>
    <mc:Fallback xmlns="">
      <p:transition spd="slow" advTm="14176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32115"/>
            <a:ext cx="4820007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Meet the Team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20096"/>
            <a:ext cx="3917275" cy="391727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878354"/>
            <a:ext cx="289202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Karthik Kandimalla</a:t>
            </a:r>
            <a:endParaRPr lang="en-US" sz="2250" dirty="0"/>
          </a:p>
        </p:txBody>
      </p:sp>
      <p:sp>
        <p:nvSpPr>
          <p:cNvPr id="5" name="Text 2"/>
          <p:cNvSpPr/>
          <p:nvPr/>
        </p:nvSpPr>
        <p:spPr>
          <a:xfrm>
            <a:off x="793790" y="6355437"/>
            <a:ext cx="640091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Engineer &amp; Architect</a:t>
            </a:r>
            <a:endParaRPr lang="en-US" sz="15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5691" y="1720096"/>
            <a:ext cx="3917275" cy="39172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35691" y="5878354"/>
            <a:ext cx="2892028" cy="361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Manis Chaudhary</a:t>
            </a:r>
            <a:endParaRPr lang="en-US" sz="2250" dirty="0"/>
          </a:p>
        </p:txBody>
      </p:sp>
      <p:sp>
        <p:nvSpPr>
          <p:cNvPr id="8" name="Text 4"/>
          <p:cNvSpPr/>
          <p:nvPr/>
        </p:nvSpPr>
        <p:spPr>
          <a:xfrm>
            <a:off x="7435691" y="6355437"/>
            <a:ext cx="640091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Data Scientist &amp; Pipeline Developer</a:t>
            </a:r>
            <a:endParaRPr lang="en-US" sz="1500" dirty="0"/>
          </a:p>
        </p:txBody>
      </p:sp>
      <p:sp>
        <p:nvSpPr>
          <p:cNvPr id="9" name="Text 5"/>
          <p:cNvSpPr/>
          <p:nvPr/>
        </p:nvSpPr>
        <p:spPr>
          <a:xfrm>
            <a:off x="793790" y="6880622"/>
            <a:ext cx="13042821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Both team members collaborated extensively on the crucial phases of the project, including data ingestion strategy, designing the complex ETL process, and training the machine learning models for fraud detection.</a:t>
            </a:r>
            <a:endParaRPr lang="en-US" sz="15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3900"/>
            <a:ext cx="860000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Financial Impact of Healthcare Fraud</a:t>
            </a:r>
            <a:endParaRPr lang="en-US" sz="35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67126"/>
            <a:ext cx="5040035" cy="504003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7544157" y="1767126"/>
            <a:ext cx="6300073" cy="1454110"/>
          </a:xfrm>
          <a:prstGeom prst="roundRect">
            <a:avLst>
              <a:gd name="adj" fmla="val 754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7521297" y="1767126"/>
            <a:ext cx="91440" cy="1454110"/>
          </a:xfrm>
          <a:prstGeom prst="roundRect">
            <a:avLst>
              <a:gd name="adj" fmla="val 83349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7817048" y="1971437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Scale of the Problem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7817048" y="2436376"/>
            <a:ext cx="582287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Healthcare fraud costs the U.S. healthcare system over </a:t>
            </a:r>
            <a:r>
              <a:rPr lang="en-US" sz="140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$80 billion annually</a:t>
            </a: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—a staggering loss that impacts premiums and resources.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7544157" y="3402687"/>
            <a:ext cx="6300073" cy="1454110"/>
          </a:xfrm>
          <a:prstGeom prst="roundRect">
            <a:avLst>
              <a:gd name="adj" fmla="val 754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7521297" y="3402687"/>
            <a:ext cx="91440" cy="1454110"/>
          </a:xfrm>
          <a:prstGeom prst="roundRect">
            <a:avLst>
              <a:gd name="adj" fmla="val 83349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7817048" y="3606998"/>
            <a:ext cx="2377916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The Current Challenge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7817048" y="4071937"/>
            <a:ext cx="582287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Fraudulent providers systematically submit false claims for services that were never rendered or necessary.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7544157" y="5038249"/>
            <a:ext cx="6300073" cy="1454110"/>
          </a:xfrm>
          <a:prstGeom prst="roundRect">
            <a:avLst>
              <a:gd name="adj" fmla="val 7546"/>
            </a:avLst>
          </a:prstGeom>
          <a:solidFill>
            <a:srgbClr val="FFFFFF">
              <a:alpha val="95000"/>
            </a:srgbClr>
          </a:solidFill>
          <a:ln w="2286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7521297" y="5038249"/>
            <a:ext cx="91440" cy="1454110"/>
          </a:xfrm>
          <a:prstGeom prst="roundRect">
            <a:avLst>
              <a:gd name="adj" fmla="val 83349"/>
            </a:avLst>
          </a:prstGeom>
          <a:solidFill>
            <a:srgbClr val="1B1B27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7817048" y="5242560"/>
            <a:ext cx="2880479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Why Automation is Needed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7817048" y="5707499"/>
            <a:ext cx="5822871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Traditional manual audits are inherently slow, expensive, and inconsistent, making large-scale detection nearly impossible.</a:t>
            </a:r>
            <a:endParaRPr lang="en-US" sz="1400" dirty="0"/>
          </a:p>
        </p:txBody>
      </p:sp>
      <p:sp>
        <p:nvSpPr>
          <p:cNvPr id="16" name="Text 13"/>
          <p:cNvSpPr/>
          <p:nvPr/>
        </p:nvSpPr>
        <p:spPr>
          <a:xfrm>
            <a:off x="793790" y="7215307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project addresses this by developing an automated, data-driven pipeline to identify and flag suspicious billing patterns proactively.</a:t>
            </a:r>
            <a:endParaRPr lang="en-US" sz="1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b66ffbe-92c1-4669-b697-3a64b4498b0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751523"/>
            <a:ext cx="7427238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Project Objectives and Deliverables</a:t>
            </a:r>
            <a:endParaRPr lang="en-US" sz="3550" dirty="0"/>
          </a:p>
        </p:txBody>
      </p:sp>
      <p:sp>
        <p:nvSpPr>
          <p:cNvPr id="4" name="Shape 1"/>
          <p:cNvSpPr/>
          <p:nvPr/>
        </p:nvSpPr>
        <p:spPr>
          <a:xfrm>
            <a:off x="6280190" y="1590675"/>
            <a:ext cx="725805" cy="1335762"/>
          </a:xfrm>
          <a:prstGeom prst="roundRect">
            <a:avLst>
              <a:gd name="adj" fmla="val 36002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07004" y="2122408"/>
            <a:ext cx="272177" cy="27217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187446" y="1772126"/>
            <a:ext cx="2659023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End-to-End Data Pipeline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7187446" y="2164437"/>
            <a:ext cx="664916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Build a robust and scalable data pipeline capable of processing high-volume claims data continuously.</a:t>
            </a:r>
            <a:endParaRPr lang="en-US" sz="1400" dirty="0"/>
          </a:p>
        </p:txBody>
      </p:sp>
      <p:sp>
        <p:nvSpPr>
          <p:cNvPr id="8" name="Shape 4"/>
          <p:cNvSpPr/>
          <p:nvPr/>
        </p:nvSpPr>
        <p:spPr>
          <a:xfrm>
            <a:off x="6280190" y="3107888"/>
            <a:ext cx="725805" cy="1335762"/>
          </a:xfrm>
          <a:prstGeom prst="roundRect">
            <a:avLst>
              <a:gd name="adj" fmla="val 36002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07004" y="3639622"/>
            <a:ext cx="272177" cy="27217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7187446" y="3289340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Integration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7187446" y="3681651"/>
            <a:ext cx="664916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Successfully integrate and harmonize diverse datasets, including inpatient claims, outpatient claims, provider registries, and beneficiary demographic information.</a:t>
            </a:r>
            <a:endParaRPr lang="en-US" sz="1400" dirty="0"/>
          </a:p>
        </p:txBody>
      </p:sp>
      <p:sp>
        <p:nvSpPr>
          <p:cNvPr id="12" name="Shape 7"/>
          <p:cNvSpPr/>
          <p:nvPr/>
        </p:nvSpPr>
        <p:spPr>
          <a:xfrm>
            <a:off x="6280190" y="4625102"/>
            <a:ext cx="725805" cy="1335762"/>
          </a:xfrm>
          <a:prstGeom prst="roundRect">
            <a:avLst>
              <a:gd name="adj" fmla="val 36002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507004" y="5156835"/>
            <a:ext cx="272177" cy="272177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7187446" y="4806553"/>
            <a:ext cx="227742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ML Model Application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7187446" y="5198864"/>
            <a:ext cx="664916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Apply and tune advanced machine learning algorithms (e.g., Random Forest) to classify providers as either fraudulent or not fraudulent.</a:t>
            </a:r>
            <a:endParaRPr lang="en-US" sz="1400" dirty="0"/>
          </a:p>
        </p:txBody>
      </p:sp>
      <p:sp>
        <p:nvSpPr>
          <p:cNvPr id="16" name="Shape 10"/>
          <p:cNvSpPr/>
          <p:nvPr/>
        </p:nvSpPr>
        <p:spPr>
          <a:xfrm>
            <a:off x="6280190" y="6142315"/>
            <a:ext cx="725805" cy="1335762"/>
          </a:xfrm>
          <a:prstGeom prst="roundRect">
            <a:avLst>
              <a:gd name="adj" fmla="val 36002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507004" y="6674048"/>
            <a:ext cx="272177" cy="272177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7187446" y="6323767"/>
            <a:ext cx="227790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Interactive Monitoring</a:t>
            </a:r>
            <a:endParaRPr lang="en-US" sz="1750" dirty="0"/>
          </a:p>
        </p:txBody>
      </p:sp>
      <p:sp>
        <p:nvSpPr>
          <p:cNvPr id="19" name="Text 12"/>
          <p:cNvSpPr/>
          <p:nvPr/>
        </p:nvSpPr>
        <p:spPr>
          <a:xfrm>
            <a:off x="7187446" y="6716078"/>
            <a:ext cx="6649164" cy="58054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Deliver interactive dashboards for operations teams, enabling easy visualization and monitoring of fraud risks and decision-making.</a:t>
            </a:r>
            <a:endParaRPr lang="en-US" sz="1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57964"/>
            <a:ext cx="5576173" cy="4607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600"/>
              </a:lnSpc>
              <a:buNone/>
            </a:pPr>
            <a:r>
              <a:rPr lang="en-US" sz="29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Dataset and Feature Engineering</a:t>
            </a:r>
            <a:endParaRPr lang="en-US" sz="2900" dirty="0"/>
          </a:p>
        </p:txBody>
      </p:sp>
      <p:sp>
        <p:nvSpPr>
          <p:cNvPr id="3" name="Text 1"/>
          <p:cNvSpPr/>
          <p:nvPr/>
        </p:nvSpPr>
        <p:spPr>
          <a:xfrm>
            <a:off x="793790" y="1613535"/>
            <a:ext cx="13042821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utilized a comprehensive dataset to build our detection system:</a:t>
            </a:r>
            <a:endParaRPr lang="en-US" sz="1150" dirty="0"/>
          </a:p>
        </p:txBody>
      </p:sp>
      <p:sp>
        <p:nvSpPr>
          <p:cNvPr id="4" name="Shape 2"/>
          <p:cNvSpPr/>
          <p:nvPr/>
        </p:nvSpPr>
        <p:spPr>
          <a:xfrm>
            <a:off x="793790" y="2180987"/>
            <a:ext cx="5001339" cy="1608177"/>
          </a:xfrm>
          <a:prstGeom prst="roundRect">
            <a:avLst>
              <a:gd name="adj" fmla="val 3851"/>
            </a:avLst>
          </a:prstGeom>
          <a:solidFill>
            <a:srgbClr val="D2D2E0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1189" y="2379226"/>
            <a:ext cx="230267" cy="18419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318855" y="2365177"/>
            <a:ext cx="1842968" cy="2303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dirty="0">
                <a:solidFill>
                  <a:srgbClr val="000000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Dataset Snapshot</a:t>
            </a:r>
            <a:endParaRPr lang="en-US" sz="1450" dirty="0"/>
          </a:p>
        </p:txBody>
      </p:sp>
      <p:sp>
        <p:nvSpPr>
          <p:cNvPr id="7" name="Text 4"/>
          <p:cNvSpPr/>
          <p:nvPr/>
        </p:nvSpPr>
        <p:spPr>
          <a:xfrm>
            <a:off x="1318855" y="2742962"/>
            <a:ext cx="4328874" cy="2357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Source:</a:t>
            </a:r>
            <a:r>
              <a:rPr lang="en-US" sz="11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Kaggle – Medicare Provider Fraud Detection Dataset</a:t>
            </a:r>
            <a:endParaRPr lang="en-US" sz="1150" dirty="0"/>
          </a:p>
        </p:txBody>
      </p:sp>
      <p:sp>
        <p:nvSpPr>
          <p:cNvPr id="8" name="Text 5"/>
          <p:cNvSpPr/>
          <p:nvPr/>
        </p:nvSpPr>
        <p:spPr>
          <a:xfrm>
            <a:off x="1318855" y="3111341"/>
            <a:ext cx="4328874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Size:</a:t>
            </a:r>
            <a:r>
              <a:rPr lang="en-US" sz="1150" dirty="0">
                <a:solidFill>
                  <a:srgbClr val="000000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Approximately 1.4 million individual claims spanning 2022–2023.</a:t>
            </a:r>
            <a:endParaRPr lang="en-US" sz="115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955018"/>
            <a:ext cx="3250763" cy="325076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6162318" y="2162532"/>
            <a:ext cx="3307675" cy="2763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0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Key Features Used for Modeling:</a:t>
            </a:r>
            <a:endParaRPr lang="en-US" sz="170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17563" y="2611993"/>
            <a:ext cx="221099" cy="22109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641425" y="2604730"/>
            <a:ext cx="3269694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Claim Attributes:</a:t>
            </a: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Provider ID, total claim amounts, and specific admission/discharge dates.</a:t>
            </a:r>
            <a:endParaRPr lang="en-US" sz="1150" dirty="0"/>
          </a:p>
        </p:txBody>
      </p:sp>
      <p:sp>
        <p:nvSpPr>
          <p:cNvPr id="14" name="Text 8"/>
          <p:cNvSpPr/>
          <p:nvPr/>
        </p:nvSpPr>
        <p:spPr>
          <a:xfrm>
            <a:off x="10574417" y="2604730"/>
            <a:ext cx="3269694" cy="7072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Clinical Information:</a:t>
            </a: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Detailed patient demographics, diagnosis codes, and complex procedure codes.</a:t>
            </a:r>
            <a:endParaRPr lang="en-US" sz="115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17563" y="3614023"/>
            <a:ext cx="221099" cy="22109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641425" y="3606760"/>
            <a:ext cx="7202686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b="1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Behavioral Patterns:</a:t>
            </a:r>
            <a:r>
              <a:rPr lang="en-US" sz="115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 Extracted geographic, temporal (e.g., weekend claims), and referral patterns to identify anomalies.</a:t>
            </a:r>
            <a:endParaRPr lang="en-US" sz="11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0918"/>
            <a:ext cx="876180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Engineering &amp; Analysis Pipeline Flow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3790" y="1610797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The pipeline translates raw claims data into actionable intelligence for fraud detection.</a:t>
            </a:r>
            <a:endParaRPr lang="en-US" sz="14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105144"/>
            <a:ext cx="907256" cy="108870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882497" y="2286595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1. Data Ingestion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1882497" y="2678906"/>
            <a:ext cx="119541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Load raw claims data (CSV) directly into a scalable storage solution like AWS S3.</a:t>
            </a:r>
            <a:endParaRPr lang="en-US" sz="14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3193852"/>
            <a:ext cx="907256" cy="108870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1882497" y="3375303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2. ETL Processing</a:t>
            </a: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1882497" y="3767614"/>
            <a:ext cx="119541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Perform data cleaning, feature extraction, and transformations using PySpark and Pandas for massive scale.</a:t>
            </a:r>
            <a:endParaRPr lang="en-US" sz="14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282559"/>
            <a:ext cx="907256" cy="1088708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882497" y="4464010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3. Data Storage</a:t>
            </a:r>
            <a:endParaRPr lang="en-US" sz="1750" dirty="0"/>
          </a:p>
        </p:txBody>
      </p:sp>
      <p:sp>
        <p:nvSpPr>
          <p:cNvPr id="12" name="Text 7"/>
          <p:cNvSpPr/>
          <p:nvPr/>
        </p:nvSpPr>
        <p:spPr>
          <a:xfrm>
            <a:off x="1882497" y="4856321"/>
            <a:ext cx="119541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Persist processed and structured data in optimized databases like AWS Redshift or PostgreSQL.</a:t>
            </a:r>
            <a:endParaRPr lang="en-US" sz="140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371267"/>
            <a:ext cx="907256" cy="1088708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882497" y="5552718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4. ML Training</a:t>
            </a:r>
            <a:endParaRPr lang="en-US" sz="1750" dirty="0"/>
          </a:p>
        </p:txBody>
      </p:sp>
      <p:sp>
        <p:nvSpPr>
          <p:cNvPr id="15" name="Text 9"/>
          <p:cNvSpPr/>
          <p:nvPr/>
        </p:nvSpPr>
        <p:spPr>
          <a:xfrm>
            <a:off x="1882497" y="5945029"/>
            <a:ext cx="119541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Train predictive models (Random Forest, SVM) on labeled data to classify fraud.</a:t>
            </a:r>
            <a:endParaRPr lang="en-US" sz="1400" dirty="0"/>
          </a:p>
        </p:txBody>
      </p:sp>
      <p:pic>
        <p:nvPicPr>
          <p:cNvPr id="16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6459974"/>
            <a:ext cx="907256" cy="1088708"/>
          </a:xfrm>
          <a:prstGeom prst="rect">
            <a:avLst/>
          </a:prstGeom>
        </p:spPr>
      </p:pic>
      <p:sp>
        <p:nvSpPr>
          <p:cNvPr id="17" name="Text 10"/>
          <p:cNvSpPr/>
          <p:nvPr/>
        </p:nvSpPr>
        <p:spPr>
          <a:xfrm>
            <a:off x="1882497" y="6641425"/>
            <a:ext cx="2268260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5. Visualization</a:t>
            </a:r>
            <a:endParaRPr lang="en-US" sz="1750" dirty="0"/>
          </a:p>
        </p:txBody>
      </p:sp>
      <p:sp>
        <p:nvSpPr>
          <p:cNvPr id="18" name="Text 11"/>
          <p:cNvSpPr/>
          <p:nvPr/>
        </p:nvSpPr>
        <p:spPr>
          <a:xfrm>
            <a:off x="1882497" y="7033736"/>
            <a:ext cx="11954113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Present results, alerts, and provider risks using interactive business intelligence tools (Power BI).</a:t>
            </a:r>
            <a:endParaRPr lang="en-US" sz="1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883"/>
    </mc:Choice>
    <mc:Fallback xmlns="">
      <p:transition spd="slow" advTm="30883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932" y="621387"/>
            <a:ext cx="5712738" cy="5649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dirty="0">
                <a:solidFill>
                  <a:srgbClr val="1B1B27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System Architecture Layers</a:t>
            </a:r>
            <a:endParaRPr lang="en-US" sz="3550" dirty="0"/>
          </a:p>
        </p:txBody>
      </p:sp>
      <p:sp>
        <p:nvSpPr>
          <p:cNvPr id="3" name="Text 1"/>
          <p:cNvSpPr/>
          <p:nvPr/>
        </p:nvSpPr>
        <p:spPr>
          <a:xfrm>
            <a:off x="790932" y="1547813"/>
            <a:ext cx="13048536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A layered architecture ensures scalability, modularity, and maintainability for the fraud detection system.</a:t>
            </a:r>
            <a:endParaRPr lang="en-US" sz="1400" dirty="0"/>
          </a:p>
        </p:txBody>
      </p:sp>
      <p:sp>
        <p:nvSpPr>
          <p:cNvPr id="4" name="Shape 2"/>
          <p:cNvSpPr/>
          <p:nvPr/>
        </p:nvSpPr>
        <p:spPr>
          <a:xfrm>
            <a:off x="3400544" y="2040255"/>
            <a:ext cx="1304806" cy="1041440"/>
          </a:xfrm>
          <a:prstGeom prst="roundRect">
            <a:avLst>
              <a:gd name="adj" fmla="val 729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25848" y="2433876"/>
            <a:ext cx="254198" cy="25419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4886087" y="2220992"/>
            <a:ext cx="2259806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Visualization Layer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86087" y="2611874"/>
            <a:ext cx="6885861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Interactive dashboards (Power BI) for monitoring fraud alerts and provider risk scores.</a:t>
            </a:r>
            <a:endParaRPr lang="en-US" sz="1400" dirty="0"/>
          </a:p>
        </p:txBody>
      </p:sp>
      <p:sp>
        <p:nvSpPr>
          <p:cNvPr id="8" name="Shape 5"/>
          <p:cNvSpPr/>
          <p:nvPr/>
        </p:nvSpPr>
        <p:spPr>
          <a:xfrm>
            <a:off x="4795718" y="3072170"/>
            <a:ext cx="8953381" cy="11430"/>
          </a:xfrm>
          <a:prstGeom prst="roundRect">
            <a:avLst>
              <a:gd name="adj" fmla="val 664330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Shape 6"/>
          <p:cNvSpPr/>
          <p:nvPr/>
        </p:nvSpPr>
        <p:spPr>
          <a:xfrm>
            <a:off x="2748201" y="3172063"/>
            <a:ext cx="2609612" cy="1041440"/>
          </a:xfrm>
          <a:prstGeom prst="roundRect">
            <a:avLst>
              <a:gd name="adj" fmla="val 729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925848" y="3565684"/>
            <a:ext cx="254198" cy="254198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5538549" y="3352800"/>
            <a:ext cx="2259806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Analytics Layer</a:t>
            </a:r>
            <a:endParaRPr lang="en-US" sz="1750" dirty="0"/>
          </a:p>
        </p:txBody>
      </p:sp>
      <p:sp>
        <p:nvSpPr>
          <p:cNvPr id="12" name="Text 8"/>
          <p:cNvSpPr/>
          <p:nvPr/>
        </p:nvSpPr>
        <p:spPr>
          <a:xfrm>
            <a:off x="5538549" y="3743682"/>
            <a:ext cx="6368296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ML Model Training &amp; Evaluation, providing the core fraud prediction capabilities.</a:t>
            </a:r>
            <a:endParaRPr lang="en-US" sz="1400" dirty="0"/>
          </a:p>
        </p:txBody>
      </p:sp>
      <p:sp>
        <p:nvSpPr>
          <p:cNvPr id="13" name="Shape 9"/>
          <p:cNvSpPr/>
          <p:nvPr/>
        </p:nvSpPr>
        <p:spPr>
          <a:xfrm>
            <a:off x="5448181" y="4203978"/>
            <a:ext cx="8300918" cy="11430"/>
          </a:xfrm>
          <a:prstGeom prst="roundRect">
            <a:avLst>
              <a:gd name="adj" fmla="val 664330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Shape 10"/>
          <p:cNvSpPr/>
          <p:nvPr/>
        </p:nvSpPr>
        <p:spPr>
          <a:xfrm>
            <a:off x="2095738" y="4303871"/>
            <a:ext cx="3914537" cy="1041440"/>
          </a:xfrm>
          <a:prstGeom prst="roundRect">
            <a:avLst>
              <a:gd name="adj" fmla="val 729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25848" y="4697492"/>
            <a:ext cx="254198" cy="254198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6191012" y="4484608"/>
            <a:ext cx="2259806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Storage Layer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6191012" y="4875490"/>
            <a:ext cx="7188637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Optimized databases (AWS Redshift / PostgreSQL) for fast access and complex querying.</a:t>
            </a:r>
            <a:endParaRPr lang="en-US" sz="1400" dirty="0"/>
          </a:p>
        </p:txBody>
      </p:sp>
      <p:sp>
        <p:nvSpPr>
          <p:cNvPr id="18" name="Shape 13"/>
          <p:cNvSpPr/>
          <p:nvPr/>
        </p:nvSpPr>
        <p:spPr>
          <a:xfrm>
            <a:off x="6100643" y="5335786"/>
            <a:ext cx="7648456" cy="11430"/>
          </a:xfrm>
          <a:prstGeom prst="roundRect">
            <a:avLst>
              <a:gd name="adj" fmla="val 664330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Shape 14"/>
          <p:cNvSpPr/>
          <p:nvPr/>
        </p:nvSpPr>
        <p:spPr>
          <a:xfrm>
            <a:off x="1443276" y="5435679"/>
            <a:ext cx="5219343" cy="1041440"/>
          </a:xfrm>
          <a:prstGeom prst="roundRect">
            <a:avLst>
              <a:gd name="adj" fmla="val 729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3925848" y="5829300"/>
            <a:ext cx="254198" cy="254198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6843355" y="5616416"/>
            <a:ext cx="2259806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ETL Layer</a:t>
            </a:r>
            <a:endParaRPr lang="en-US" sz="1750" dirty="0"/>
          </a:p>
        </p:txBody>
      </p:sp>
      <p:sp>
        <p:nvSpPr>
          <p:cNvPr id="22" name="Text 16"/>
          <p:cNvSpPr/>
          <p:nvPr/>
        </p:nvSpPr>
        <p:spPr>
          <a:xfrm>
            <a:off x="6843355" y="6007298"/>
            <a:ext cx="6215063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Python and Apache Spark transformations for data processing and cleansing.</a:t>
            </a:r>
            <a:endParaRPr lang="en-US" sz="1400" dirty="0"/>
          </a:p>
        </p:txBody>
      </p:sp>
      <p:sp>
        <p:nvSpPr>
          <p:cNvPr id="23" name="Shape 17"/>
          <p:cNvSpPr/>
          <p:nvPr/>
        </p:nvSpPr>
        <p:spPr>
          <a:xfrm>
            <a:off x="6752987" y="6467594"/>
            <a:ext cx="6996112" cy="11430"/>
          </a:xfrm>
          <a:prstGeom prst="roundRect">
            <a:avLst>
              <a:gd name="adj" fmla="val 664330"/>
            </a:avLst>
          </a:prstGeom>
          <a:solidFill>
            <a:srgbClr val="C7C7D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4" name="Shape 18"/>
          <p:cNvSpPr/>
          <p:nvPr/>
        </p:nvSpPr>
        <p:spPr>
          <a:xfrm>
            <a:off x="790932" y="6567488"/>
            <a:ext cx="6524268" cy="1041440"/>
          </a:xfrm>
          <a:prstGeom prst="roundRect">
            <a:avLst>
              <a:gd name="adj" fmla="val 7291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3925967" y="6961108"/>
            <a:ext cx="254198" cy="254198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495937" y="6748224"/>
            <a:ext cx="2259806" cy="282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Data Source Layer</a:t>
            </a:r>
            <a:endParaRPr lang="en-US" sz="1750" dirty="0"/>
          </a:p>
        </p:txBody>
      </p:sp>
      <p:sp>
        <p:nvSpPr>
          <p:cNvPr id="27" name="Text 20"/>
          <p:cNvSpPr/>
          <p:nvPr/>
        </p:nvSpPr>
        <p:spPr>
          <a:xfrm>
            <a:off x="7495937" y="7139107"/>
            <a:ext cx="4733925" cy="2890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Raw healthcare datasets (Inpatient and Outpatient Claims).</a:t>
            </a:r>
            <a:endParaRPr lang="en-US" sz="1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642"/>
    </mc:Choice>
    <mc:Fallback xmlns="">
      <p:transition spd="slow" advTm="24642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75aeda20-071b-412b-978a-5adad9973f32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21"/>
    </mc:Choice>
    <mc:Fallback xmlns="">
      <p:transition spd="slow" advTm="30921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752</Words>
  <Application>Microsoft Office PowerPoint</Application>
  <PresentationFormat>Custom</PresentationFormat>
  <Paragraphs>91</Paragraphs>
  <Slides>12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Roboto</vt:lpstr>
      <vt:lpstr>Raleway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kandimalla karthik</dc:creator>
  <cp:lastModifiedBy>kandimalla karthik</cp:lastModifiedBy>
  <cp:revision>11</cp:revision>
  <dcterms:created xsi:type="dcterms:W3CDTF">2025-10-19T06:06:57Z</dcterms:created>
  <dcterms:modified xsi:type="dcterms:W3CDTF">2025-10-19T23:09:15Z</dcterms:modified>
</cp:coreProperties>
</file>